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61" r:id="rId5"/>
    <p:sldId id="266" r:id="rId6"/>
    <p:sldId id="278" r:id="rId7"/>
    <p:sldId id="267" r:id="rId8"/>
    <p:sldId id="269" r:id="rId9"/>
    <p:sldId id="272" r:id="rId10"/>
    <p:sldId id="277" r:id="rId11"/>
    <p:sldId id="273" r:id="rId12"/>
    <p:sldId id="259" r:id="rId13"/>
    <p:sldId id="260" r:id="rId14"/>
    <p:sldId id="262" r:id="rId15"/>
    <p:sldId id="275" r:id="rId16"/>
    <p:sldId id="268" r:id="rId17"/>
    <p:sldId id="274" r:id="rId18"/>
    <p:sldId id="263" r:id="rId19"/>
    <p:sldId id="276" r:id="rId20"/>
    <p:sldId id="271" r:id="rId21"/>
    <p:sldId id="265" r:id="rId22"/>
    <p:sldId id="270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A9DA0F-DFD3-40B3-AC8C-F18E1D91E9AD}" v="19" dt="2023-08-31T15:23:42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DAA03-663F-48BB-9534-4EABA0E2CC7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569112-8E1B-4AEF-AB30-D2C7F8107E9A}">
      <dgm:prSet/>
      <dgm:spPr/>
      <dgm:t>
        <a:bodyPr/>
        <a:lstStyle/>
        <a:p>
          <a:r>
            <a:rPr lang="en-US"/>
            <a:t>Job 38-42 </a:t>
          </a:r>
        </a:p>
      </dgm:t>
    </dgm:pt>
    <dgm:pt modelId="{0AD7FEEB-B738-4CBF-B6BE-750BA5E3DC5F}" type="parTrans" cxnId="{29F9A00A-7F44-4B65-9275-329E857503CC}">
      <dgm:prSet/>
      <dgm:spPr/>
      <dgm:t>
        <a:bodyPr/>
        <a:lstStyle/>
        <a:p>
          <a:endParaRPr lang="en-US"/>
        </a:p>
      </dgm:t>
    </dgm:pt>
    <dgm:pt modelId="{D70824E7-0148-4E13-ACC0-59CA33CFE5E2}" type="sibTrans" cxnId="{29F9A00A-7F44-4B65-9275-329E857503CC}">
      <dgm:prSet/>
      <dgm:spPr/>
      <dgm:t>
        <a:bodyPr/>
        <a:lstStyle/>
        <a:p>
          <a:endParaRPr lang="en-US"/>
        </a:p>
      </dgm:t>
    </dgm:pt>
    <dgm:pt modelId="{DDDCB3CD-AF2B-4662-B5A1-EA46970BF09F}">
      <dgm:prSet custT="1"/>
      <dgm:spPr/>
      <dgm:t>
        <a:bodyPr/>
        <a:lstStyle/>
        <a:p>
          <a:r>
            <a:rPr lang="en-US" sz="3200" dirty="0"/>
            <a:t>Job’s response: “ I am insignificant; what can I reply to YOU? … Once I have spoken, and I will not answer…”</a:t>
          </a:r>
        </a:p>
      </dgm:t>
    </dgm:pt>
    <dgm:pt modelId="{7CF8CC9F-4412-4B2F-8E79-E27547D298D0}" type="parTrans" cxnId="{BC76A8A1-45F7-4C8E-94FB-B598CD8C6D6E}">
      <dgm:prSet/>
      <dgm:spPr/>
      <dgm:t>
        <a:bodyPr/>
        <a:lstStyle/>
        <a:p>
          <a:endParaRPr lang="en-US"/>
        </a:p>
      </dgm:t>
    </dgm:pt>
    <dgm:pt modelId="{21151C5D-DAEE-4902-9C49-079F778AE08F}" type="sibTrans" cxnId="{BC76A8A1-45F7-4C8E-94FB-B598CD8C6D6E}">
      <dgm:prSet/>
      <dgm:spPr/>
      <dgm:t>
        <a:bodyPr/>
        <a:lstStyle/>
        <a:p>
          <a:endParaRPr lang="en-US"/>
        </a:p>
      </dgm:t>
    </dgm:pt>
    <dgm:pt modelId="{0190E579-5505-4F87-BEBC-FB680EE3A0EA}">
      <dgm:prSet custT="1"/>
      <dgm:spPr/>
      <dgm:t>
        <a:bodyPr/>
        <a:lstStyle/>
        <a:p>
          <a:r>
            <a:rPr lang="en-US" sz="3200" dirty="0"/>
            <a:t>Job knew it was unwise to try to be God’s judge!!!</a:t>
          </a:r>
        </a:p>
      </dgm:t>
    </dgm:pt>
    <dgm:pt modelId="{D849A0DE-C5D0-47D9-9A82-82CFB821CCBC}" type="parTrans" cxnId="{2711257A-6163-4238-B712-9DAB036CF1B1}">
      <dgm:prSet/>
      <dgm:spPr/>
      <dgm:t>
        <a:bodyPr/>
        <a:lstStyle/>
        <a:p>
          <a:endParaRPr lang="en-US"/>
        </a:p>
      </dgm:t>
    </dgm:pt>
    <dgm:pt modelId="{461F02DE-13F2-4D26-B536-5928EC680384}" type="sibTrans" cxnId="{2711257A-6163-4238-B712-9DAB036CF1B1}">
      <dgm:prSet/>
      <dgm:spPr/>
      <dgm:t>
        <a:bodyPr/>
        <a:lstStyle/>
        <a:p>
          <a:endParaRPr lang="en-US"/>
        </a:p>
      </dgm:t>
    </dgm:pt>
    <dgm:pt modelId="{03B6B28E-9735-43D1-AB28-FDF927C640C5}" type="pres">
      <dgm:prSet presAssocID="{243DAA03-663F-48BB-9534-4EABA0E2CC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AEC840-4DBF-4C50-BE87-046CC82786A4}" type="pres">
      <dgm:prSet presAssocID="{4D569112-8E1B-4AEF-AB30-D2C7F8107E9A}" presName="hierRoot1" presStyleCnt="0"/>
      <dgm:spPr/>
    </dgm:pt>
    <dgm:pt modelId="{F5201024-796E-45E1-9930-2234385FDED8}" type="pres">
      <dgm:prSet presAssocID="{4D569112-8E1B-4AEF-AB30-D2C7F8107E9A}" presName="composite" presStyleCnt="0"/>
      <dgm:spPr/>
    </dgm:pt>
    <dgm:pt modelId="{58CAF322-D589-43EA-B743-731802A7A8D6}" type="pres">
      <dgm:prSet presAssocID="{4D569112-8E1B-4AEF-AB30-D2C7F8107E9A}" presName="background" presStyleLbl="node0" presStyleIdx="0" presStyleCnt="3"/>
      <dgm:spPr/>
    </dgm:pt>
    <dgm:pt modelId="{A7D8FF9B-C002-4809-A0AF-D3983D82F32C}" type="pres">
      <dgm:prSet presAssocID="{4D569112-8E1B-4AEF-AB30-D2C7F8107E9A}" presName="text" presStyleLbl="fgAcc0" presStyleIdx="0" presStyleCnt="3">
        <dgm:presLayoutVars>
          <dgm:chPref val="3"/>
        </dgm:presLayoutVars>
      </dgm:prSet>
      <dgm:spPr/>
    </dgm:pt>
    <dgm:pt modelId="{07B8F0B1-D707-42A7-939D-1015432BAE12}" type="pres">
      <dgm:prSet presAssocID="{4D569112-8E1B-4AEF-AB30-D2C7F8107E9A}" presName="hierChild2" presStyleCnt="0"/>
      <dgm:spPr/>
    </dgm:pt>
    <dgm:pt modelId="{1C11A4D9-EFE6-4943-B672-199C41200895}" type="pres">
      <dgm:prSet presAssocID="{DDDCB3CD-AF2B-4662-B5A1-EA46970BF09F}" presName="hierRoot1" presStyleCnt="0"/>
      <dgm:spPr/>
    </dgm:pt>
    <dgm:pt modelId="{F6767BA7-524A-48F7-8CB1-C0B539183244}" type="pres">
      <dgm:prSet presAssocID="{DDDCB3CD-AF2B-4662-B5A1-EA46970BF09F}" presName="composite" presStyleCnt="0"/>
      <dgm:spPr/>
    </dgm:pt>
    <dgm:pt modelId="{C2B5D428-D633-40CC-8ED3-380CC6CD1D57}" type="pres">
      <dgm:prSet presAssocID="{DDDCB3CD-AF2B-4662-B5A1-EA46970BF09F}" presName="background" presStyleLbl="node0" presStyleIdx="1" presStyleCnt="3"/>
      <dgm:spPr/>
    </dgm:pt>
    <dgm:pt modelId="{3FEF0F0C-D340-47D9-BF60-4E726A5D8055}" type="pres">
      <dgm:prSet presAssocID="{DDDCB3CD-AF2B-4662-B5A1-EA46970BF09F}" presName="text" presStyleLbl="fgAcc0" presStyleIdx="1" presStyleCnt="3" custScaleY="252297">
        <dgm:presLayoutVars>
          <dgm:chPref val="3"/>
        </dgm:presLayoutVars>
      </dgm:prSet>
      <dgm:spPr/>
    </dgm:pt>
    <dgm:pt modelId="{408955A8-1A94-4AD5-A16A-9453F602AA2E}" type="pres">
      <dgm:prSet presAssocID="{DDDCB3CD-AF2B-4662-B5A1-EA46970BF09F}" presName="hierChild2" presStyleCnt="0"/>
      <dgm:spPr/>
    </dgm:pt>
    <dgm:pt modelId="{83E14BB5-6244-427D-9849-B8D7F99C5453}" type="pres">
      <dgm:prSet presAssocID="{0190E579-5505-4F87-BEBC-FB680EE3A0EA}" presName="hierRoot1" presStyleCnt="0"/>
      <dgm:spPr/>
    </dgm:pt>
    <dgm:pt modelId="{FBF5DCD7-6A74-4919-9EB8-623F3F128E72}" type="pres">
      <dgm:prSet presAssocID="{0190E579-5505-4F87-BEBC-FB680EE3A0EA}" presName="composite" presStyleCnt="0"/>
      <dgm:spPr/>
    </dgm:pt>
    <dgm:pt modelId="{24997921-67BA-4AE9-A3A0-01778A687830}" type="pres">
      <dgm:prSet presAssocID="{0190E579-5505-4F87-BEBC-FB680EE3A0EA}" presName="background" presStyleLbl="node0" presStyleIdx="2" presStyleCnt="3"/>
      <dgm:spPr/>
    </dgm:pt>
    <dgm:pt modelId="{AFB9C764-EE92-464E-9807-0E226ECD1D56}" type="pres">
      <dgm:prSet presAssocID="{0190E579-5505-4F87-BEBC-FB680EE3A0EA}" presName="text" presStyleLbl="fgAcc0" presStyleIdx="2" presStyleCnt="3" custScaleY="190761">
        <dgm:presLayoutVars>
          <dgm:chPref val="3"/>
        </dgm:presLayoutVars>
      </dgm:prSet>
      <dgm:spPr/>
    </dgm:pt>
    <dgm:pt modelId="{7957144F-81B4-4259-A978-34217FDDE897}" type="pres">
      <dgm:prSet presAssocID="{0190E579-5505-4F87-BEBC-FB680EE3A0EA}" presName="hierChild2" presStyleCnt="0"/>
      <dgm:spPr/>
    </dgm:pt>
  </dgm:ptLst>
  <dgm:cxnLst>
    <dgm:cxn modelId="{29F9A00A-7F44-4B65-9275-329E857503CC}" srcId="{243DAA03-663F-48BB-9534-4EABA0E2CC71}" destId="{4D569112-8E1B-4AEF-AB30-D2C7F8107E9A}" srcOrd="0" destOrd="0" parTransId="{0AD7FEEB-B738-4CBF-B6BE-750BA5E3DC5F}" sibTransId="{D70824E7-0148-4E13-ACC0-59CA33CFE5E2}"/>
    <dgm:cxn modelId="{CCAB2477-FDF5-401F-98C6-0F86FFFCEE71}" type="presOf" srcId="{243DAA03-663F-48BB-9534-4EABA0E2CC71}" destId="{03B6B28E-9735-43D1-AB28-FDF927C640C5}" srcOrd="0" destOrd="0" presId="urn:microsoft.com/office/officeart/2005/8/layout/hierarchy1"/>
    <dgm:cxn modelId="{2711257A-6163-4238-B712-9DAB036CF1B1}" srcId="{243DAA03-663F-48BB-9534-4EABA0E2CC71}" destId="{0190E579-5505-4F87-BEBC-FB680EE3A0EA}" srcOrd="2" destOrd="0" parTransId="{D849A0DE-C5D0-47D9-9A82-82CFB821CCBC}" sibTransId="{461F02DE-13F2-4D26-B536-5928EC680384}"/>
    <dgm:cxn modelId="{BC76A8A1-45F7-4C8E-94FB-B598CD8C6D6E}" srcId="{243DAA03-663F-48BB-9534-4EABA0E2CC71}" destId="{DDDCB3CD-AF2B-4662-B5A1-EA46970BF09F}" srcOrd="1" destOrd="0" parTransId="{7CF8CC9F-4412-4B2F-8E79-E27547D298D0}" sibTransId="{21151C5D-DAEE-4902-9C49-079F778AE08F}"/>
    <dgm:cxn modelId="{D4C159C7-63D3-42E4-8C61-67D86BE76119}" type="presOf" srcId="{0190E579-5505-4F87-BEBC-FB680EE3A0EA}" destId="{AFB9C764-EE92-464E-9807-0E226ECD1D56}" srcOrd="0" destOrd="0" presId="urn:microsoft.com/office/officeart/2005/8/layout/hierarchy1"/>
    <dgm:cxn modelId="{8DA089D1-9151-4A04-ABE8-3FB8E94C3613}" type="presOf" srcId="{DDDCB3CD-AF2B-4662-B5A1-EA46970BF09F}" destId="{3FEF0F0C-D340-47D9-BF60-4E726A5D8055}" srcOrd="0" destOrd="0" presId="urn:microsoft.com/office/officeart/2005/8/layout/hierarchy1"/>
    <dgm:cxn modelId="{43EB8EEA-5AA8-4FE4-8FBA-7733BEE8C010}" type="presOf" srcId="{4D569112-8E1B-4AEF-AB30-D2C7F8107E9A}" destId="{A7D8FF9B-C002-4809-A0AF-D3983D82F32C}" srcOrd="0" destOrd="0" presId="urn:microsoft.com/office/officeart/2005/8/layout/hierarchy1"/>
    <dgm:cxn modelId="{18B92CF6-E21E-4F17-95C8-E27EF969CAE2}" type="presParOf" srcId="{03B6B28E-9735-43D1-AB28-FDF927C640C5}" destId="{AFAEC840-4DBF-4C50-BE87-046CC82786A4}" srcOrd="0" destOrd="0" presId="urn:microsoft.com/office/officeart/2005/8/layout/hierarchy1"/>
    <dgm:cxn modelId="{5118A114-8D00-4440-BCCB-8B5D454ACD4B}" type="presParOf" srcId="{AFAEC840-4DBF-4C50-BE87-046CC82786A4}" destId="{F5201024-796E-45E1-9930-2234385FDED8}" srcOrd="0" destOrd="0" presId="urn:microsoft.com/office/officeart/2005/8/layout/hierarchy1"/>
    <dgm:cxn modelId="{E093C0AA-636E-4613-BBE6-AE715882E297}" type="presParOf" srcId="{F5201024-796E-45E1-9930-2234385FDED8}" destId="{58CAF322-D589-43EA-B743-731802A7A8D6}" srcOrd="0" destOrd="0" presId="urn:microsoft.com/office/officeart/2005/8/layout/hierarchy1"/>
    <dgm:cxn modelId="{626BE5D9-86E5-4558-8EAA-0996FF0B3B77}" type="presParOf" srcId="{F5201024-796E-45E1-9930-2234385FDED8}" destId="{A7D8FF9B-C002-4809-A0AF-D3983D82F32C}" srcOrd="1" destOrd="0" presId="urn:microsoft.com/office/officeart/2005/8/layout/hierarchy1"/>
    <dgm:cxn modelId="{D958C01C-9A0D-4A53-ACAC-7A7A60E8DAFE}" type="presParOf" srcId="{AFAEC840-4DBF-4C50-BE87-046CC82786A4}" destId="{07B8F0B1-D707-42A7-939D-1015432BAE12}" srcOrd="1" destOrd="0" presId="urn:microsoft.com/office/officeart/2005/8/layout/hierarchy1"/>
    <dgm:cxn modelId="{967F78C1-AFB2-40F0-B927-8AFFDF07C7A8}" type="presParOf" srcId="{03B6B28E-9735-43D1-AB28-FDF927C640C5}" destId="{1C11A4D9-EFE6-4943-B672-199C41200895}" srcOrd="1" destOrd="0" presId="urn:microsoft.com/office/officeart/2005/8/layout/hierarchy1"/>
    <dgm:cxn modelId="{3BEC91AE-A6DC-4A67-9AB1-F3BF861FA513}" type="presParOf" srcId="{1C11A4D9-EFE6-4943-B672-199C41200895}" destId="{F6767BA7-524A-48F7-8CB1-C0B539183244}" srcOrd="0" destOrd="0" presId="urn:microsoft.com/office/officeart/2005/8/layout/hierarchy1"/>
    <dgm:cxn modelId="{CEE4F90C-A71A-49E9-990C-DA05F44ADE2B}" type="presParOf" srcId="{F6767BA7-524A-48F7-8CB1-C0B539183244}" destId="{C2B5D428-D633-40CC-8ED3-380CC6CD1D57}" srcOrd="0" destOrd="0" presId="urn:microsoft.com/office/officeart/2005/8/layout/hierarchy1"/>
    <dgm:cxn modelId="{D707A2D3-C270-4C05-AC13-2262374762D9}" type="presParOf" srcId="{F6767BA7-524A-48F7-8CB1-C0B539183244}" destId="{3FEF0F0C-D340-47D9-BF60-4E726A5D8055}" srcOrd="1" destOrd="0" presId="urn:microsoft.com/office/officeart/2005/8/layout/hierarchy1"/>
    <dgm:cxn modelId="{66AF2DA5-C5F5-4281-A616-EBBF9C040DDA}" type="presParOf" srcId="{1C11A4D9-EFE6-4943-B672-199C41200895}" destId="{408955A8-1A94-4AD5-A16A-9453F602AA2E}" srcOrd="1" destOrd="0" presId="urn:microsoft.com/office/officeart/2005/8/layout/hierarchy1"/>
    <dgm:cxn modelId="{EA7983FC-E17C-4CA4-9ACB-0E61CF61CBA2}" type="presParOf" srcId="{03B6B28E-9735-43D1-AB28-FDF927C640C5}" destId="{83E14BB5-6244-427D-9849-B8D7F99C5453}" srcOrd="2" destOrd="0" presId="urn:microsoft.com/office/officeart/2005/8/layout/hierarchy1"/>
    <dgm:cxn modelId="{1743E33F-F12E-42E4-8D10-769BFF5AC162}" type="presParOf" srcId="{83E14BB5-6244-427D-9849-B8D7F99C5453}" destId="{FBF5DCD7-6A74-4919-9EB8-623F3F128E72}" srcOrd="0" destOrd="0" presId="urn:microsoft.com/office/officeart/2005/8/layout/hierarchy1"/>
    <dgm:cxn modelId="{F7182A6E-49BF-40E2-9BD1-C1C8D2384248}" type="presParOf" srcId="{FBF5DCD7-6A74-4919-9EB8-623F3F128E72}" destId="{24997921-67BA-4AE9-A3A0-01778A687830}" srcOrd="0" destOrd="0" presId="urn:microsoft.com/office/officeart/2005/8/layout/hierarchy1"/>
    <dgm:cxn modelId="{AD97FC0D-80BF-4EE8-88E2-07FA05A5013D}" type="presParOf" srcId="{FBF5DCD7-6A74-4919-9EB8-623F3F128E72}" destId="{AFB9C764-EE92-464E-9807-0E226ECD1D56}" srcOrd="1" destOrd="0" presId="urn:microsoft.com/office/officeart/2005/8/layout/hierarchy1"/>
    <dgm:cxn modelId="{B0B43643-48CC-4B8B-96E4-E79F102DDC62}" type="presParOf" srcId="{83E14BB5-6244-427D-9849-B8D7F99C5453}" destId="{7957144F-81B4-4259-A978-34217FDDE89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AF322-D589-43EA-B743-731802A7A8D6}">
      <dsp:nvSpPr>
        <dsp:cNvPr id="0" name=""/>
        <dsp:cNvSpPr/>
      </dsp:nvSpPr>
      <dsp:spPr>
        <a:xfrm>
          <a:off x="0" y="115522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8FF9B-C002-4809-A0AF-D3983D82F32C}">
      <dsp:nvSpPr>
        <dsp:cNvPr id="0" name=""/>
        <dsp:cNvSpPr/>
      </dsp:nvSpPr>
      <dsp:spPr>
        <a:xfrm>
          <a:off x="328612" y="427704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Job 38-42 </a:t>
          </a:r>
        </a:p>
      </dsp:txBody>
      <dsp:txXfrm>
        <a:off x="383617" y="482709"/>
        <a:ext cx="2847502" cy="1768010"/>
      </dsp:txXfrm>
    </dsp:sp>
    <dsp:sp modelId="{C2B5D428-D633-40CC-8ED3-380CC6CD1D57}">
      <dsp:nvSpPr>
        <dsp:cNvPr id="0" name=""/>
        <dsp:cNvSpPr/>
      </dsp:nvSpPr>
      <dsp:spPr>
        <a:xfrm>
          <a:off x="3614737" y="115522"/>
          <a:ext cx="2957512" cy="4738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F0F0C-D340-47D9-BF60-4E726A5D8055}">
      <dsp:nvSpPr>
        <dsp:cNvPr id="0" name=""/>
        <dsp:cNvSpPr/>
      </dsp:nvSpPr>
      <dsp:spPr>
        <a:xfrm>
          <a:off x="3943350" y="427704"/>
          <a:ext cx="2957512" cy="4738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Job’s response: “ I am insignificant; what can I reply to YOU? … Once I have spoken, and I will not answer…”</a:t>
          </a:r>
        </a:p>
      </dsp:txBody>
      <dsp:txXfrm>
        <a:off x="4029973" y="514327"/>
        <a:ext cx="2784266" cy="4564943"/>
      </dsp:txXfrm>
    </dsp:sp>
    <dsp:sp modelId="{24997921-67BA-4AE9-A3A0-01778A687830}">
      <dsp:nvSpPr>
        <dsp:cNvPr id="0" name=""/>
        <dsp:cNvSpPr/>
      </dsp:nvSpPr>
      <dsp:spPr>
        <a:xfrm>
          <a:off x="7229475" y="115522"/>
          <a:ext cx="2957512" cy="3582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9C764-EE92-464E-9807-0E226ECD1D56}">
      <dsp:nvSpPr>
        <dsp:cNvPr id="0" name=""/>
        <dsp:cNvSpPr/>
      </dsp:nvSpPr>
      <dsp:spPr>
        <a:xfrm>
          <a:off x="7558087" y="427704"/>
          <a:ext cx="2957512" cy="3582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Job knew it was unwise to try to be God’s judge!!!</a:t>
          </a:r>
        </a:p>
      </dsp:txBody>
      <dsp:txXfrm>
        <a:off x="7644710" y="514327"/>
        <a:ext cx="2784266" cy="3409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642F49D-BA0E-4CD6-8F75-194883B8587E}" type="datetimeFigureOut">
              <a:rPr lang="en-US" smtClean="0"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2718177-90B1-47EB-8F6A-7D5CCB2B775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57944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F49D-BA0E-4CD6-8F75-194883B8587E}" type="datetimeFigureOut">
              <a:rPr lang="en-US" smtClean="0"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177-90B1-47EB-8F6A-7D5CCB2B7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0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F49D-BA0E-4CD6-8F75-194883B8587E}" type="datetimeFigureOut">
              <a:rPr lang="en-US" smtClean="0"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177-90B1-47EB-8F6A-7D5CCB2B7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F49D-BA0E-4CD6-8F75-194883B8587E}" type="datetimeFigureOut">
              <a:rPr lang="en-US" smtClean="0"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177-90B1-47EB-8F6A-7D5CCB2B7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6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42F49D-BA0E-4CD6-8F75-194883B8587E}" type="datetimeFigureOut">
              <a:rPr lang="en-US" smtClean="0"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718177-90B1-47EB-8F6A-7D5CCB2B77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16210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F49D-BA0E-4CD6-8F75-194883B8587E}" type="datetimeFigureOut">
              <a:rPr lang="en-US" smtClean="0"/>
              <a:t>9/17/23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177-90B1-47EB-8F6A-7D5CCB2B7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3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F49D-BA0E-4CD6-8F75-194883B8587E}" type="datetimeFigureOut">
              <a:rPr lang="en-US" smtClean="0"/>
              <a:t>9/17/23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177-90B1-47EB-8F6A-7D5CCB2B7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3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F49D-BA0E-4CD6-8F75-194883B8587E}" type="datetimeFigureOut">
              <a:rPr lang="en-US" smtClean="0"/>
              <a:t>9/17/23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177-90B1-47EB-8F6A-7D5CCB2B7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4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F49D-BA0E-4CD6-8F75-194883B8587E}" type="datetimeFigureOut">
              <a:rPr lang="en-US" smtClean="0"/>
              <a:t>9/17/23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177-90B1-47EB-8F6A-7D5CCB2B7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3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42F49D-BA0E-4CD6-8F75-194883B8587E}" type="datetimeFigureOut">
              <a:rPr lang="en-US" smtClean="0"/>
              <a:t>9/17/23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718177-90B1-47EB-8F6A-7D5CCB2B77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749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42F49D-BA0E-4CD6-8F75-194883B8587E}" type="datetimeFigureOut">
              <a:rPr lang="en-US" smtClean="0"/>
              <a:t>9/17/23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718177-90B1-47EB-8F6A-7D5CCB2B77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548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642F49D-BA0E-4CD6-8F75-194883B8587E}" type="datetimeFigureOut">
              <a:rPr lang="en-US" smtClean="0"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2718177-90B1-47EB-8F6A-7D5CCB2B77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14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98889F-78E0-8497-D496-CC40D7B95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928" y="1480930"/>
            <a:ext cx="6325379" cy="3848521"/>
          </a:xfrm>
        </p:spPr>
        <p:txBody>
          <a:bodyPr anchor="ctr">
            <a:normAutofit/>
          </a:bodyPr>
          <a:lstStyle/>
          <a:p>
            <a:pPr algn="r"/>
            <a:r>
              <a:rPr lang="en-US" sz="6100" dirty="0"/>
              <a:t>UNWARRANTED ASSERTIONS AGAINST GOD!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A44AE-F584-E376-F3C0-5E18A9526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9870" y="1480929"/>
            <a:ext cx="2593610" cy="3848522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3200" dirty="0"/>
              <a:t>MALACHI 3:13-18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53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268BE-BE99-E1F6-FC1F-44E132E1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/>
            </a:b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99F5651-6F80-0A65-B0BA-B33F2CA11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164073"/>
              </p:ext>
            </p:extLst>
          </p:nvPr>
        </p:nvGraphicFramePr>
        <p:xfrm>
          <a:off x="838200" y="895546"/>
          <a:ext cx="10515600" cy="528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227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6C5-2A79-9A6B-41F4-54CEBA98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BD1FA-82DF-9F8F-EEB9-9C95CAEAD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now transition to another group of people who had an entirely different perspective on serving God</a:t>
            </a:r>
          </a:p>
        </p:txBody>
      </p:sp>
    </p:spTree>
    <p:extLst>
      <p:ext uri="{BB962C8B-B14F-4D97-AF65-F5344CB8AC3E}">
        <p14:creationId xmlns:p14="http://schemas.microsoft.com/office/powerpoint/2010/main" val="300486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0B25-A3B2-E485-BED8-8B71CD3C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MALACHI 3:16-18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AB692-EAAA-03EF-C34E-379843488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Then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those who feared the </a:t>
            </a:r>
            <a:r>
              <a:rPr lang="en-US" sz="3600" b="1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spoke to one another, and </a:t>
            </a:r>
            <a:r>
              <a:rPr lang="en-US" sz="3600" i="0" dirty="0">
                <a:solidFill>
                  <a:srgbClr val="000000"/>
                </a:solidFill>
                <a:effectLst/>
                <a:latin typeface="system-ui"/>
              </a:rPr>
              <a:t>the </a:t>
            </a:r>
            <a:r>
              <a:rPr lang="en-US" sz="360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3600" i="0" dirty="0">
                <a:solidFill>
                  <a:srgbClr val="000000"/>
                </a:solidFill>
                <a:effectLst/>
                <a:latin typeface="system-ui"/>
              </a:rPr>
              <a:t> listened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and heard </a:t>
            </a:r>
            <a:r>
              <a:rPr lang="en-US" sz="3600" i="1" dirty="0">
                <a:solidFill>
                  <a:srgbClr val="000000"/>
                </a:solidFill>
                <a:latin typeface="system-ui"/>
              </a:rPr>
              <a:t>them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, and a </a:t>
            </a:r>
            <a:r>
              <a:rPr lang="en-US" sz="3600" i="0" dirty="0">
                <a:solidFill>
                  <a:srgbClr val="000000"/>
                </a:solidFill>
                <a:effectLst/>
                <a:latin typeface="system-ui"/>
              </a:rPr>
              <a:t>book of remembrance was written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before Him for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those who fear the </a:t>
            </a:r>
            <a:r>
              <a:rPr lang="en-US" sz="3600" b="1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and who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meditate upon His name. 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74008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0B25-A3B2-E485-BED8-8B71CD3C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MALACHI 3:16-18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AB692-EAAA-03EF-C34E-379843488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“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They will be Mine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,” says the </a:t>
            </a:r>
            <a:r>
              <a:rPr lang="en-US" sz="36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 of hosts, “on the day that I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make them My jewels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, and I will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spare them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 as a man spares his own son who serves him.”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So you will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again distinguish between the righteous and the wicked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, between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one who serves God and one who does not serve Him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5704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709C3-2A8A-AFA2-2002-E5FDA7D4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145" y="685800"/>
            <a:ext cx="7589855" cy="1485900"/>
          </a:xfrm>
        </p:spPr>
        <p:txBody>
          <a:bodyPr>
            <a:normAutofit fontScale="90000"/>
          </a:bodyPr>
          <a:lstStyle/>
          <a:p>
            <a:br>
              <a:rPr lang="en-US" sz="2800" dirty="0"/>
            </a:br>
            <a:r>
              <a:rPr lang="en-US" sz="4000" dirty="0"/>
              <a:t>There is great value in serving the Lord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15" name="Picture 4" descr="Triangle shaped cave">
            <a:extLst>
              <a:ext uri="{FF2B5EF4-FFF2-40B4-BE49-F238E27FC236}">
                <a16:creationId xmlns:a16="http://schemas.microsoft.com/office/drawing/2014/main" id="{27943F82-BCE1-B399-74F4-DE5BC422E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75" r="8840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15A72-AFEE-88C1-55A8-200D47CB7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145" y="2285999"/>
            <a:ext cx="7589855" cy="4426085"/>
          </a:xfrm>
        </p:spPr>
        <p:txBody>
          <a:bodyPr>
            <a:normAutofit/>
          </a:bodyPr>
          <a:lstStyle/>
          <a:p>
            <a:r>
              <a:rPr lang="en-US" sz="3200" dirty="0"/>
              <a:t>1) The Lord listened….</a:t>
            </a:r>
          </a:p>
          <a:p>
            <a:pPr lvl="1"/>
            <a:r>
              <a:rPr lang="en-US" sz="3200" dirty="0"/>
              <a:t>God’s ear is attentive to the prayers of the righteous (1 Peter 3:12)</a:t>
            </a:r>
          </a:p>
          <a:p>
            <a:pPr lvl="1"/>
            <a:r>
              <a:rPr lang="en-US" sz="3200" dirty="0"/>
              <a:t>How marvelous to know that God delights in the prayers of His people!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9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709C3-2A8A-AFA2-2002-E5FDA7D4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145" y="685800"/>
            <a:ext cx="7589855" cy="1485900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4000" dirty="0"/>
              <a:t>There is great value in serving the Lord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Picture 4" descr="A closeup photo of an open book">
            <a:extLst>
              <a:ext uri="{FF2B5EF4-FFF2-40B4-BE49-F238E27FC236}">
                <a16:creationId xmlns:a16="http://schemas.microsoft.com/office/drawing/2014/main" id="{D9AE32DE-54A4-B29F-EF80-02EEDD0C7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59" r="28491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15A72-AFEE-88C1-55A8-200D47CB7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7091176" cy="3581400"/>
          </a:xfrm>
        </p:spPr>
        <p:txBody>
          <a:bodyPr>
            <a:normAutofit/>
          </a:bodyPr>
          <a:lstStyle/>
          <a:p>
            <a:r>
              <a:rPr lang="en-US" sz="3200" dirty="0"/>
              <a:t>2) There is a book of remembrance</a:t>
            </a:r>
          </a:p>
          <a:p>
            <a:pPr lvl="1"/>
            <a:r>
              <a:rPr lang="en-US" sz="3200" dirty="0"/>
              <a:t>A “memorial book” of our life!</a:t>
            </a:r>
          </a:p>
          <a:p>
            <a:pPr lvl="1"/>
            <a:r>
              <a:rPr lang="en-US" sz="3200" dirty="0"/>
              <a:t>God keeps track of our faithful acts of service! Nothing goes unnoticed by Him.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8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 reaching out to sun">
            <a:extLst>
              <a:ext uri="{FF2B5EF4-FFF2-40B4-BE49-F238E27FC236}">
                <a16:creationId xmlns:a16="http://schemas.microsoft.com/office/drawing/2014/main" id="{D859CF8A-6DE1-85EE-0A9D-980822446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6023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709C3-2A8A-AFA2-2002-E5FDA7D4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 fontScale="90000"/>
          </a:bodyPr>
          <a:lstStyle/>
          <a:p>
            <a:br>
              <a:rPr lang="en-US" sz="3400" dirty="0"/>
            </a:br>
            <a:r>
              <a:rPr lang="en-US" sz="4000" dirty="0"/>
              <a:t>There is great value in serving the Lord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15A72-AFEE-88C1-55A8-200D47CB7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en-US" sz="3200" dirty="0"/>
              <a:t>3) You are MINE! </a:t>
            </a:r>
          </a:p>
          <a:p>
            <a:pPr lvl="1"/>
            <a:r>
              <a:rPr lang="en-US" sz="3200" dirty="0"/>
              <a:t>There is an intimate relationship with the living God (John 17:3&amp;24)</a:t>
            </a:r>
          </a:p>
          <a:p>
            <a:pPr lvl="1"/>
            <a:r>
              <a:rPr lang="en-US" sz="3200" dirty="0"/>
              <a:t>To be absent from the body, is to be at HOME </a:t>
            </a:r>
            <a:r>
              <a:rPr lang="en-US" sz="3200" b="1" dirty="0"/>
              <a:t>with The Lord. </a:t>
            </a:r>
            <a:r>
              <a:rPr lang="en-US" sz="3200" dirty="0"/>
              <a:t>(2 Cor. 5:8)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0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812C54-7AEF-4ABB-826E-221F51C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709C3-2A8A-AFA2-2002-E5FDA7D4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410" y="685800"/>
            <a:ext cx="9066526" cy="1485900"/>
          </a:xfrm>
        </p:spPr>
        <p:txBody>
          <a:bodyPr>
            <a:normAutofit fontScale="90000"/>
          </a:bodyPr>
          <a:lstStyle/>
          <a:p>
            <a:br>
              <a:rPr lang="en-US" sz="3400" dirty="0"/>
            </a:br>
            <a:r>
              <a:rPr lang="en-US" sz="4000" dirty="0"/>
              <a:t>There is great value in serving the Lord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1F40E4-8A76-44CF-91EC-907367352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171013-D973-4187-9CF2-EE098EEF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15A72-AFEE-88C1-55A8-200D47CB7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863" y="2286000"/>
            <a:ext cx="8659523" cy="4455268"/>
          </a:xfrm>
        </p:spPr>
        <p:txBody>
          <a:bodyPr>
            <a:normAutofit/>
          </a:bodyPr>
          <a:lstStyle/>
          <a:p>
            <a:r>
              <a:rPr lang="en-US" sz="3200" dirty="0"/>
              <a:t>4) God claims us as a prized “treasure”</a:t>
            </a:r>
          </a:p>
          <a:p>
            <a:pPr lvl="1"/>
            <a:r>
              <a:rPr lang="en-US" sz="3200" dirty="0"/>
              <a:t>How highly does God value us?</a:t>
            </a:r>
          </a:p>
          <a:p>
            <a:pPr lvl="1"/>
            <a:r>
              <a:rPr lang="en-US" sz="3200" dirty="0"/>
              <a:t>We have been “adopted” as His children… (Rom. 8:12-17)</a:t>
            </a:r>
          </a:p>
          <a:p>
            <a:pPr lvl="1"/>
            <a:r>
              <a:rPr lang="en-US" sz="3200" dirty="0"/>
              <a:t>He who did not spare His own Son, but delivered Him up for us all, how will He not also with Him freely give us all things? (Rom. 8:32)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03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27E70-41D3-CCB1-06A8-95873813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 sz="3600" dirty="0"/>
              <a:t>There is great value in serving the Lord</a:t>
            </a:r>
          </a:p>
        </p:txBody>
      </p:sp>
      <p:pic>
        <p:nvPicPr>
          <p:cNvPr id="5" name="Picture 4" descr="Fog-covered mountain">
            <a:extLst>
              <a:ext uri="{FF2B5EF4-FFF2-40B4-BE49-F238E27FC236}">
                <a16:creationId xmlns:a16="http://schemas.microsoft.com/office/drawing/2014/main" id="{699E95A9-3F88-07AB-D12C-EC747DB2E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01" r="22030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66E55-6761-C9C9-E172-388C5DFF1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US" sz="3200" dirty="0"/>
              <a:t>5) God will spare us</a:t>
            </a:r>
          </a:p>
          <a:p>
            <a:pPr lvl="1"/>
            <a:r>
              <a:rPr lang="en-US" sz="3200" dirty="0"/>
              <a:t>He will show us MERCY</a:t>
            </a:r>
          </a:p>
          <a:p>
            <a:pPr lvl="1"/>
            <a:r>
              <a:rPr lang="en-US" sz="3200" dirty="0"/>
              <a:t>Our God is compassionate and gracious… abounding in mercy and truth… (Exodus 34:6-9)</a:t>
            </a:r>
          </a:p>
        </p:txBody>
      </p:sp>
    </p:spTree>
    <p:extLst>
      <p:ext uri="{BB962C8B-B14F-4D97-AF65-F5344CB8AC3E}">
        <p14:creationId xmlns:p14="http://schemas.microsoft.com/office/powerpoint/2010/main" val="178658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27E70-41D3-CCB1-06A8-95873813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There is great value in serving the Lord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66E55-6761-C9C9-E172-388C5DFF1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6) In the end, there will be a clear distinction between the righteous and the wicked.</a:t>
            </a:r>
          </a:p>
          <a:p>
            <a:pPr lvl="1"/>
            <a:r>
              <a:rPr lang="en-US" sz="3200" dirty="0"/>
              <a:t>The wicked only “seem” to prosper….</a:t>
            </a:r>
          </a:p>
          <a:p>
            <a:pPr lvl="1"/>
            <a:r>
              <a:rPr lang="en-US" sz="3200" dirty="0"/>
              <a:t>The wicked only “prosper” for a short time…</a:t>
            </a:r>
          </a:p>
          <a:p>
            <a:pPr lvl="1"/>
            <a:r>
              <a:rPr lang="en-US" sz="3200" dirty="0"/>
              <a:t>They may “win” a battle, but they lose the “war”</a:t>
            </a:r>
          </a:p>
          <a:p>
            <a:pPr lvl="1"/>
            <a:r>
              <a:rPr lang="en-US" sz="3200" dirty="0"/>
              <a:t>Rich man and Lazarus (Luke 16:19-31)</a:t>
            </a:r>
          </a:p>
        </p:txBody>
      </p:sp>
    </p:spTree>
    <p:extLst>
      <p:ext uri="{BB962C8B-B14F-4D97-AF65-F5344CB8AC3E}">
        <p14:creationId xmlns:p14="http://schemas.microsoft.com/office/powerpoint/2010/main" val="328761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0B25-A3B2-E485-BED8-8B71CD3C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MALACHI 3:13-15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AB692-EAAA-03EF-C34E-379843488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“Your words have been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arrogant against Me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,” says the </a:t>
            </a:r>
            <a:r>
              <a:rPr lang="en-US" sz="36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. “Yet you say, ‘What have we spoken against You?’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You have said, ‘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It is vain to serve God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; and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what profit is it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that we have kept His charge, and that we have walked in mourning before the </a:t>
            </a:r>
            <a:r>
              <a:rPr lang="en-US" sz="36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 of hosts?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8149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35F10-9C69-B10C-7AF3-DA18A24F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SO WHAT…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4D54B-D662-806B-271B-C7329052D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357991"/>
          </a:xfrm>
        </p:spPr>
        <p:txBody>
          <a:bodyPr>
            <a:normAutofit/>
          </a:bodyPr>
          <a:lstStyle/>
          <a:p>
            <a:r>
              <a:rPr lang="en-US" sz="3200" dirty="0"/>
              <a:t>1) REMEMBER WHO OUR GOD IS!</a:t>
            </a:r>
          </a:p>
          <a:p>
            <a:pPr lvl="1"/>
            <a:r>
              <a:rPr lang="en-US" sz="3200" dirty="0"/>
              <a:t>God is above all others</a:t>
            </a:r>
          </a:p>
          <a:p>
            <a:pPr lvl="1"/>
            <a:r>
              <a:rPr lang="en-US" sz="3200" dirty="0"/>
              <a:t>God is Omniscient</a:t>
            </a:r>
          </a:p>
          <a:p>
            <a:pPr lvl="1"/>
            <a:r>
              <a:rPr lang="en-US" sz="3200" dirty="0"/>
              <a:t>God is Just</a:t>
            </a:r>
          </a:p>
          <a:p>
            <a:pPr lvl="1"/>
            <a:r>
              <a:rPr lang="en-US" sz="3200" dirty="0"/>
              <a:t>God is Righteous</a:t>
            </a:r>
          </a:p>
          <a:p>
            <a:pPr lvl="1"/>
            <a:r>
              <a:rPr lang="en-US" sz="3200" dirty="0"/>
              <a:t>God is Holy</a:t>
            </a:r>
          </a:p>
          <a:p>
            <a:pPr lvl="1"/>
            <a:r>
              <a:rPr lang="en-US" sz="3200" dirty="0"/>
              <a:t>God will make things right in the end</a:t>
            </a:r>
          </a:p>
        </p:txBody>
      </p:sp>
    </p:spTree>
    <p:extLst>
      <p:ext uri="{BB962C8B-B14F-4D97-AF65-F5344CB8AC3E}">
        <p14:creationId xmlns:p14="http://schemas.microsoft.com/office/powerpoint/2010/main" val="737059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1AAB9-6D38-D4C6-0F6E-C01EFB33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 WHAT…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14910-A3CF-8AC3-6792-FAFCF65B0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212077"/>
          </a:xfrm>
        </p:spPr>
        <p:txBody>
          <a:bodyPr>
            <a:normAutofit/>
          </a:bodyPr>
          <a:lstStyle/>
          <a:p>
            <a:r>
              <a:rPr lang="en-US" sz="3600" dirty="0"/>
              <a:t>2) REMEMBER GOD’S PROMISES!</a:t>
            </a:r>
            <a:endParaRPr lang="en-US" dirty="0"/>
          </a:p>
          <a:p>
            <a:pPr lvl="1"/>
            <a:r>
              <a:rPr lang="en-US" sz="3200" dirty="0"/>
              <a:t>THERE IS A “BOOK OF REMEMBERANCE”!!!</a:t>
            </a:r>
          </a:p>
          <a:p>
            <a:pPr lvl="1"/>
            <a:r>
              <a:rPr lang="en-US" sz="3200" dirty="0"/>
              <a:t>FAITHFULNESS WILL BE REWARDED!!!</a:t>
            </a:r>
          </a:p>
          <a:p>
            <a:pPr lvl="2"/>
            <a:r>
              <a:rPr lang="en-US" sz="3000" dirty="0"/>
              <a:t>Hence the command to store up treasure in the heavenlies (Mt. 6:19-24)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19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A74C-88A1-F122-E060-764B5B30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 WHAT…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E977B-E825-697B-36B7-46489FE8E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3) LIVE FOR GOD NOW!</a:t>
            </a:r>
          </a:p>
          <a:p>
            <a:pPr lvl="1"/>
            <a:r>
              <a:rPr lang="en-US" sz="3200" dirty="0"/>
              <a:t>FEAR GOD AND KEEP HIS COMMANDMENTS</a:t>
            </a:r>
          </a:p>
          <a:p>
            <a:pPr algn="ctr"/>
            <a:r>
              <a:rPr lang="en-US" sz="3200" dirty="0"/>
              <a:t>Ecclesiastes 12:13-14</a:t>
            </a:r>
          </a:p>
        </p:txBody>
      </p:sp>
    </p:spTree>
    <p:extLst>
      <p:ext uri="{BB962C8B-B14F-4D97-AF65-F5344CB8AC3E}">
        <p14:creationId xmlns:p14="http://schemas.microsoft.com/office/powerpoint/2010/main" val="46427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0B25-A3B2-E485-BED8-8B71CD3C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MALACHI 3:13-15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AB692-EAAA-03EF-C34E-379843488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So now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we call the arrogant blessed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; not only are the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doers of wickedness </a:t>
            </a:r>
            <a:r>
              <a:rPr lang="en-US" sz="3600" b="1" i="0" u="sng" dirty="0">
                <a:solidFill>
                  <a:srgbClr val="000000"/>
                </a:solidFill>
                <a:effectLst/>
                <a:latin typeface="system-ui"/>
              </a:rPr>
              <a:t>built up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but </a:t>
            </a:r>
            <a:r>
              <a:rPr lang="en-US" sz="3600" b="1" i="0" u="sng" dirty="0">
                <a:solidFill>
                  <a:srgbClr val="000000"/>
                </a:solidFill>
                <a:effectLst/>
                <a:latin typeface="system-ui"/>
              </a:rPr>
              <a:t>they also test God and escape.’”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328404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268BE-BE99-E1F6-FC1F-44E132E1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The people were arrogant towards God.</a:t>
            </a:r>
            <a:br>
              <a:rPr lang="en-US" sz="3400" dirty="0"/>
            </a:br>
            <a:endParaRPr lang="en-US" sz="3400" dirty="0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5B588AF8-4DF7-49ED-CD9F-9DA34841A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29" r="24602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4E54B-6345-A6E8-0E78-64357D11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200" dirty="0"/>
              <a:t>“God is opposed to the proud, but gives grace to the humble” (James 4:6)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Who is on the Throne?</a:t>
            </a:r>
          </a:p>
        </p:txBody>
      </p:sp>
    </p:spTree>
    <p:extLst>
      <p:ext uri="{BB962C8B-B14F-4D97-AF65-F5344CB8AC3E}">
        <p14:creationId xmlns:p14="http://schemas.microsoft.com/office/powerpoint/2010/main" val="386056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37E899-1A26-449D-9A99-B8D7B9564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268BE-BE99-E1F6-FC1F-44E132E1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2057400"/>
          </a:xfrm>
        </p:spPr>
        <p:txBody>
          <a:bodyPr>
            <a:normAutofit fontScale="90000"/>
          </a:bodyPr>
          <a:lstStyle/>
          <a:p>
            <a:br>
              <a:rPr lang="en-US" sz="2400" dirty="0"/>
            </a:br>
            <a:r>
              <a:rPr lang="en-US" sz="4000" dirty="0"/>
              <a:t>How were the people arrogant towards God.</a:t>
            </a:r>
            <a:br>
              <a:rPr lang="en-US" sz="4000" dirty="0"/>
            </a:br>
            <a:r>
              <a:rPr lang="en-US" sz="4000" dirty="0"/>
              <a:t>They said: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Picture 4" descr="Solo journey">
            <a:extLst>
              <a:ext uri="{FF2B5EF4-FFF2-40B4-BE49-F238E27FC236}">
                <a16:creationId xmlns:a16="http://schemas.microsoft.com/office/drawing/2014/main" id="{82E79247-F923-ABB8-78E9-6B0674641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51" r="20419"/>
          <a:stretch/>
        </p:blipFill>
        <p:spPr>
          <a:xfrm>
            <a:off x="-1" y="10"/>
            <a:ext cx="46021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023BA4-63D6-4B04-BC2C-6D126A23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4E54B-6345-A6E8-0E78-64357D11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986390"/>
            <a:ext cx="6176776" cy="2881009"/>
          </a:xfrm>
        </p:spPr>
        <p:txBody>
          <a:bodyPr>
            <a:normAutofit/>
          </a:bodyPr>
          <a:lstStyle/>
          <a:p>
            <a:r>
              <a:rPr lang="en-US" sz="3200" dirty="0"/>
              <a:t>1) It is futile to serve the Lord</a:t>
            </a:r>
          </a:p>
          <a:p>
            <a:pPr lvl="1"/>
            <a:r>
              <a:rPr lang="en-US" sz="3200" dirty="0"/>
              <a:t>They lost sight of the relationship</a:t>
            </a:r>
          </a:p>
        </p:txBody>
      </p:sp>
    </p:spTree>
    <p:extLst>
      <p:ext uri="{BB962C8B-B14F-4D97-AF65-F5344CB8AC3E}">
        <p14:creationId xmlns:p14="http://schemas.microsoft.com/office/powerpoint/2010/main" val="298931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268BE-BE99-E1F6-FC1F-44E132E1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291830"/>
            <a:ext cx="6176776" cy="2343990"/>
          </a:xfrm>
        </p:spPr>
        <p:txBody>
          <a:bodyPr>
            <a:normAutofit fontScale="90000"/>
          </a:bodyPr>
          <a:lstStyle/>
          <a:p>
            <a:br>
              <a:rPr lang="en-US" sz="2400" dirty="0"/>
            </a:br>
            <a:r>
              <a:rPr lang="en-US" sz="4000" dirty="0"/>
              <a:t>How were the people arrogant towards God.</a:t>
            </a:r>
            <a:br>
              <a:rPr lang="en-US" sz="4000" dirty="0"/>
            </a:br>
            <a:r>
              <a:rPr lang="en-US" sz="4000" dirty="0"/>
              <a:t>They said: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Picture 4" descr="Three arrows on bullseye">
            <a:extLst>
              <a:ext uri="{FF2B5EF4-FFF2-40B4-BE49-F238E27FC236}">
                <a16:creationId xmlns:a16="http://schemas.microsoft.com/office/drawing/2014/main" id="{42A39432-EF06-FDD4-4638-A6FD1E90A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0" r="45789" b="2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4E54B-6345-A6E8-0E78-64357D11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636196"/>
            <a:ext cx="6176776" cy="3231204"/>
          </a:xfrm>
        </p:spPr>
        <p:txBody>
          <a:bodyPr>
            <a:normAutofit/>
          </a:bodyPr>
          <a:lstStyle/>
          <a:p>
            <a:r>
              <a:rPr lang="en-US" sz="3200" dirty="0"/>
              <a:t>2) We are not reaping benefits from our service</a:t>
            </a:r>
          </a:p>
          <a:p>
            <a:pPr lvl="1"/>
            <a:r>
              <a:rPr lang="en-US" sz="3200" dirty="0"/>
              <a:t>Short sighted, looking for what they could get out of it here and now</a:t>
            </a:r>
          </a:p>
          <a:p>
            <a:pPr lvl="1"/>
            <a:r>
              <a:rPr lang="en-US" sz="3200" dirty="0"/>
              <a:t>Poor investment strategy</a:t>
            </a:r>
          </a:p>
        </p:txBody>
      </p:sp>
    </p:spTree>
    <p:extLst>
      <p:ext uri="{BB962C8B-B14F-4D97-AF65-F5344CB8AC3E}">
        <p14:creationId xmlns:p14="http://schemas.microsoft.com/office/powerpoint/2010/main" val="301235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9C17EF-9F98-4D0C-A74B-FA23A50AD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268BE-BE99-E1F6-FC1F-44E132E1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145" y="0"/>
            <a:ext cx="7589855" cy="2171700"/>
          </a:xfrm>
        </p:spPr>
        <p:txBody>
          <a:bodyPr>
            <a:normAutofit fontScale="90000"/>
          </a:bodyPr>
          <a:lstStyle/>
          <a:p>
            <a:br>
              <a:rPr lang="en-US" sz="2400" dirty="0"/>
            </a:br>
            <a:r>
              <a:rPr lang="en-US" sz="4000" dirty="0"/>
              <a:t>How were the people arrogant towards God.</a:t>
            </a:r>
            <a:br>
              <a:rPr lang="en-US" sz="4000" dirty="0"/>
            </a:br>
            <a:r>
              <a:rPr lang="en-US" sz="4000" dirty="0"/>
              <a:t>They said: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14" name="Picture 13" descr="Lock with a love heart">
            <a:extLst>
              <a:ext uri="{FF2B5EF4-FFF2-40B4-BE49-F238E27FC236}">
                <a16:creationId xmlns:a16="http://schemas.microsoft.com/office/drawing/2014/main" id="{16858B6F-A960-734F-EAFA-617D3E08E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31401" r="30852"/>
          <a:stretch/>
        </p:blipFill>
        <p:spPr>
          <a:xfrm>
            <a:off x="-1" y="10"/>
            <a:ext cx="4602146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CE34936-B6F6-4892-93D7-48FAA43F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02145" cy="6858000"/>
          </a:xfrm>
          <a:prstGeom prst="rect">
            <a:avLst/>
          </a:prstGeom>
          <a:gradFill flip="none" rotWithShape="1">
            <a:gsLst>
              <a:gs pos="3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F17385-8DC0-437B-80A6-4E608B5AC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4E54B-6345-A6E8-0E78-64357D11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145" y="2286000"/>
            <a:ext cx="7589855" cy="4572000"/>
          </a:xfrm>
        </p:spPr>
        <p:txBody>
          <a:bodyPr>
            <a:normAutofit/>
          </a:bodyPr>
          <a:lstStyle/>
          <a:p>
            <a:r>
              <a:rPr lang="en-US" sz="3200" dirty="0"/>
              <a:t>3) The wicked prosper, so why not be wicked…</a:t>
            </a:r>
          </a:p>
          <a:p>
            <a:pPr lvl="1"/>
            <a:r>
              <a:rPr lang="en-US" sz="3200" dirty="0"/>
              <a:t>They did not take into account their own unfaithfulness…</a:t>
            </a:r>
          </a:p>
          <a:p>
            <a:pPr lvl="1"/>
            <a:r>
              <a:rPr lang="en-US" sz="3200" dirty="0"/>
              <a:t>They did not recognize the danger in ½ hearted obedience…</a:t>
            </a:r>
          </a:p>
          <a:p>
            <a:pPr lvl="1"/>
            <a:r>
              <a:rPr lang="en-US" sz="3200" dirty="0"/>
              <a:t>They did not remember that God’s view is eternal, and that God is JUST!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268BE-BE99-E1F6-FC1F-44E132E1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br>
              <a:rPr lang="en-US" sz="5400">
                <a:solidFill>
                  <a:schemeClr val="bg2"/>
                </a:solidFill>
              </a:rPr>
            </a:br>
            <a:r>
              <a:rPr lang="en-US" sz="5400">
                <a:solidFill>
                  <a:schemeClr val="bg2"/>
                </a:solidFill>
              </a:rPr>
              <a:t>How were the people arrogant towards God.</a:t>
            </a:r>
            <a:br>
              <a:rPr lang="en-US" sz="5400">
                <a:solidFill>
                  <a:schemeClr val="bg2"/>
                </a:solidFill>
              </a:rPr>
            </a:br>
            <a:r>
              <a:rPr lang="en-US" sz="5400">
                <a:solidFill>
                  <a:schemeClr val="bg2"/>
                </a:solidFill>
              </a:rPr>
              <a:t>They said:</a:t>
            </a:r>
            <a:br>
              <a:rPr lang="en-US" sz="5400">
                <a:solidFill>
                  <a:schemeClr val="bg2"/>
                </a:solidFill>
              </a:rPr>
            </a:br>
            <a:endParaRPr lang="en-US" sz="5400">
              <a:solidFill>
                <a:schemeClr val="bg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4E54B-6345-A6E8-0E78-64357D11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719" y="791570"/>
            <a:ext cx="5739663" cy="5262390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en-US" sz="1800" dirty="0"/>
          </a:p>
          <a:p>
            <a:r>
              <a:rPr lang="en-US" sz="3200" dirty="0"/>
              <a:t>4) The people “tempt” God and get away with it</a:t>
            </a:r>
          </a:p>
          <a:p>
            <a:pPr lvl="1"/>
            <a:r>
              <a:rPr lang="en-US" sz="3200" dirty="0"/>
              <a:t>How very foolish to ask God to give an account to you…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9506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268BE-BE99-E1F6-FC1F-44E132E1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4E54B-6345-A6E8-0E78-64357D11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5546"/>
            <a:ext cx="10515600" cy="5281417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2800" dirty="0"/>
          </a:p>
          <a:p>
            <a:pPr lvl="1" algn="ctr"/>
            <a:r>
              <a:rPr lang="en-US" sz="3600" dirty="0"/>
              <a:t>Job 38-42 </a:t>
            </a:r>
          </a:p>
          <a:p>
            <a:pPr marL="457200" lvl="1" indent="0" algn="ctr">
              <a:buNone/>
            </a:pPr>
            <a:endParaRPr lang="en-US" sz="3600" dirty="0"/>
          </a:p>
          <a:p>
            <a:pPr lvl="1"/>
            <a:r>
              <a:rPr lang="en-US" sz="3200" dirty="0"/>
              <a:t>“Who is this who darkens counsel, By words without knowledge?”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“I will ask you, and you instruct Me! Where were you when I laid the foundation of the world?”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“Will the fault-finder contend with the Almighty?”</a:t>
            </a:r>
          </a:p>
          <a:p>
            <a:endParaRPr lang="en-US" sz="32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52379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176</TotalTime>
  <Words>942</Words>
  <Application>Microsoft Macintosh PowerPoint</Application>
  <PresentationFormat>Widescreen</PresentationFormat>
  <Paragraphs>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Franklin Gothic Book</vt:lpstr>
      <vt:lpstr>system-ui</vt:lpstr>
      <vt:lpstr>Crop</vt:lpstr>
      <vt:lpstr>UNWARRANTED ASSERTIONS AGAINST GOD!</vt:lpstr>
      <vt:lpstr>MALACHI 3:13-15</vt:lpstr>
      <vt:lpstr>MALACHI 3:13-15</vt:lpstr>
      <vt:lpstr>The people were arrogant towards God. </vt:lpstr>
      <vt:lpstr> How were the people arrogant towards God. They said: </vt:lpstr>
      <vt:lpstr> How were the people arrogant towards God. They said: </vt:lpstr>
      <vt:lpstr> How were the people arrogant towards God. They said: </vt:lpstr>
      <vt:lpstr> How were the people arrogant towards God. They said: </vt:lpstr>
      <vt:lpstr> </vt:lpstr>
      <vt:lpstr> </vt:lpstr>
      <vt:lpstr>PowerPoint Presentation</vt:lpstr>
      <vt:lpstr>MALACHI 3:16-18</vt:lpstr>
      <vt:lpstr>MALACHI 3:16-18</vt:lpstr>
      <vt:lpstr> There is great value in serving the Lord </vt:lpstr>
      <vt:lpstr> There is great value in serving the Lord </vt:lpstr>
      <vt:lpstr> There is great value in serving the Lord </vt:lpstr>
      <vt:lpstr> There is great value in serving the Lord </vt:lpstr>
      <vt:lpstr>There is great value in serving the Lord</vt:lpstr>
      <vt:lpstr>There is great value in serving the Lord</vt:lpstr>
      <vt:lpstr>SO WHAT…</vt:lpstr>
      <vt:lpstr>SO WHAT…</vt:lpstr>
      <vt:lpstr>SO WHAT…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UNWARRANTED ASSERTIONS AGAINST GOD!</dc:title>
  <dc:creator>ken wakefield</dc:creator>
  <cp:lastModifiedBy>Jennifer Willis</cp:lastModifiedBy>
  <cp:revision>2</cp:revision>
  <cp:lastPrinted>2023-08-31T15:27:13Z</cp:lastPrinted>
  <dcterms:created xsi:type="dcterms:W3CDTF">2023-08-29T16:38:56Z</dcterms:created>
  <dcterms:modified xsi:type="dcterms:W3CDTF">2023-09-17T13:01:29Z</dcterms:modified>
</cp:coreProperties>
</file>